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75" r:id="rId2"/>
    <p:sldMasterId id="2147483688" r:id="rId3"/>
    <p:sldMasterId id="2147483703" r:id="rId4"/>
    <p:sldMasterId id="2147483704" r:id="rId5"/>
    <p:sldMasterId id="2147483706" r:id="rId6"/>
    <p:sldMasterId id="2147483708" r:id="rId7"/>
    <p:sldMasterId id="2147483710" r:id="rId8"/>
    <p:sldMasterId id="2147483712" r:id="rId9"/>
  </p:sldMasterIdLst>
  <p:notesMasterIdLst>
    <p:notesMasterId r:id="rId13"/>
  </p:notesMasterIdLst>
  <p:handoutMasterIdLst>
    <p:handoutMasterId r:id="rId14"/>
  </p:handoutMasterIdLst>
  <p:sldIdLst>
    <p:sldId id="381" r:id="rId10"/>
    <p:sldId id="383" r:id="rId11"/>
    <p:sldId id="38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003B49"/>
    <a:srgbClr val="33006F"/>
    <a:srgbClr val="005F83"/>
    <a:srgbClr val="0A0AA6"/>
    <a:srgbClr val="B2B4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6"/>
  </p:normalViewPr>
  <p:slideViewPr>
    <p:cSldViewPr snapToGrid="0" snapToObjects="1" showGuides="1">
      <p:cViewPr varScale="1">
        <p:scale>
          <a:sx n="106" d="100"/>
          <a:sy n="106" d="100"/>
        </p:scale>
        <p:origin x="1686" y="114"/>
      </p:cViewPr>
      <p:guideLst>
        <p:guide orient="horz" pos="2109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AD45B-D55B-416C-938F-6E117D78AE10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66E6F-1E71-40F1-A2D2-2FDF91F15A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5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20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89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7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ORGON SLAB MEDIUM, 50 PT. </a:t>
            </a:r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(ORGON SLAB LIGHT, 24 PT.)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PT.)≈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PT.)≈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07003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1834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9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95863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181888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33599821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1441041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37528045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953581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79878" y="2160125"/>
            <a:ext cx="8446486" cy="3637835"/>
          </a:xfrm>
        </p:spPr>
        <p:txBody>
          <a:bodyPr/>
          <a:lstStyle/>
          <a:p>
            <a:r>
              <a:rPr lang="en-US" sz="1800" dirty="0" smtClean="0"/>
              <a:t>Loss of corporate memory year to year so set up google drive to better </a:t>
            </a:r>
            <a:r>
              <a:rPr lang="en-US" sz="1800" smtClean="0"/>
              <a:t>track this.</a:t>
            </a:r>
          </a:p>
          <a:p>
            <a:endParaRPr lang="en-US" sz="1800" dirty="0" smtClean="0"/>
          </a:p>
          <a:p>
            <a:r>
              <a:rPr lang="en-US" sz="1800" dirty="0" smtClean="0"/>
              <a:t>This </a:t>
            </a:r>
            <a:r>
              <a:rPr lang="en-US" sz="1800" dirty="0" smtClean="0"/>
              <a:t>year’s review focuses on the major administrative roles in the university leadership structure.</a:t>
            </a:r>
          </a:p>
          <a:p>
            <a:endParaRPr lang="en-US" sz="1800" dirty="0" smtClean="0"/>
          </a:p>
          <a:p>
            <a:r>
              <a:rPr lang="en-US" sz="1800" dirty="0" smtClean="0"/>
              <a:t>Positons considered and suggestion for review</a:t>
            </a: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Chancellor </a:t>
            </a:r>
            <a:r>
              <a:rPr lang="en-US" sz="1400" dirty="0">
                <a:solidFill>
                  <a:srgbClr val="003B49"/>
                </a:solidFill>
              </a:rPr>
              <a:t>– </a:t>
            </a:r>
            <a:r>
              <a:rPr lang="en-US" sz="1400" dirty="0">
                <a:solidFill>
                  <a:srgbClr val="FF0000"/>
                </a:solidFill>
              </a:rPr>
              <a:t>do not review</a:t>
            </a: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Provost </a:t>
            </a:r>
            <a:r>
              <a:rPr lang="en-US" sz="1400" dirty="0">
                <a:solidFill>
                  <a:srgbClr val="003B49"/>
                </a:solidFill>
              </a:rPr>
              <a:t>– </a:t>
            </a:r>
            <a:r>
              <a:rPr lang="en-US" sz="1400" dirty="0">
                <a:solidFill>
                  <a:srgbClr val="FF0000"/>
                </a:solidFill>
              </a:rPr>
              <a:t>review</a:t>
            </a: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Vice </a:t>
            </a:r>
            <a:r>
              <a:rPr lang="en-US" sz="1400" dirty="0">
                <a:solidFill>
                  <a:srgbClr val="003B49"/>
                </a:solidFill>
              </a:rPr>
              <a:t>Chancellor Finance &amp; Administration – </a:t>
            </a:r>
            <a:r>
              <a:rPr lang="en-US" sz="1400" dirty="0">
                <a:solidFill>
                  <a:srgbClr val="FF0000"/>
                </a:solidFill>
              </a:rPr>
              <a:t>do not review</a:t>
            </a: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Chief </a:t>
            </a:r>
            <a:r>
              <a:rPr lang="en-US" sz="1400" dirty="0">
                <a:solidFill>
                  <a:srgbClr val="003B49"/>
                </a:solidFill>
              </a:rPr>
              <a:t>Diversity Officer – </a:t>
            </a:r>
            <a:r>
              <a:rPr lang="en-US" sz="1400" dirty="0">
                <a:solidFill>
                  <a:srgbClr val="FF0000"/>
                </a:solidFill>
              </a:rPr>
              <a:t>do not review</a:t>
            </a: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Vice </a:t>
            </a:r>
            <a:r>
              <a:rPr lang="en-US" sz="1400" dirty="0">
                <a:solidFill>
                  <a:srgbClr val="003B49"/>
                </a:solidFill>
              </a:rPr>
              <a:t>Provost and Dean of College of Arts, Sciences, and Business - </a:t>
            </a:r>
            <a:r>
              <a:rPr lang="en-US" sz="1400" dirty="0">
                <a:solidFill>
                  <a:srgbClr val="FF0000"/>
                </a:solidFill>
              </a:rPr>
              <a:t>review</a:t>
            </a: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Vice </a:t>
            </a:r>
            <a:r>
              <a:rPr lang="en-US" sz="1400" dirty="0">
                <a:solidFill>
                  <a:srgbClr val="003B49"/>
                </a:solidFill>
              </a:rPr>
              <a:t>Provost and Dean of the College of Engineering and Computing – </a:t>
            </a:r>
            <a:r>
              <a:rPr lang="en-US" sz="1400" dirty="0" smtClean="0">
                <a:solidFill>
                  <a:srgbClr val="FF0000"/>
                </a:solidFill>
              </a:rPr>
              <a:t>review</a:t>
            </a:r>
          </a:p>
          <a:p>
            <a:pPr marL="0" indent="0">
              <a:buNone/>
            </a:pPr>
            <a:endParaRPr lang="en-US" sz="1800" dirty="0">
              <a:solidFill>
                <a:schemeClr val="accent4">
                  <a:lumMod val="10000"/>
                </a:schemeClr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8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6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0790" y="1684497"/>
            <a:ext cx="8184662" cy="647645"/>
          </a:xfrm>
        </p:spPr>
        <p:txBody>
          <a:bodyPr/>
          <a:lstStyle/>
          <a:p>
            <a:r>
              <a:rPr lang="en-US" dirty="0" smtClean="0"/>
              <a:t>Administrative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79878" y="2160125"/>
            <a:ext cx="8446486" cy="3637835"/>
          </a:xfrm>
        </p:spPr>
        <p:txBody>
          <a:bodyPr/>
          <a:lstStyle/>
          <a:p>
            <a:r>
              <a:rPr lang="en-US" sz="1800" dirty="0" smtClean="0"/>
              <a:t>Not considered because new to the position, interim or recently reviewed</a:t>
            </a:r>
            <a:endParaRPr lang="en-US" sz="1800" dirty="0"/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Vice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Chancellor Global &amp; Strategic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Partnerships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Vice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Chancellor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HREI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Vice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Chancellor Student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Affairs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Vice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Chancellor University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Advancement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Associate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Provost for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Administration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Associate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Provost for Faculty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Affairs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Assistant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Vice Provost Institutional Research and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Assessment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Chief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Information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Officer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Vice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Provost and Dean Enrollment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Management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Vice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Provost Academic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Support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Vice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Provost Global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Learning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Vice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Chancellor of  Research and Graduate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Studies</a:t>
            </a:r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8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6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0790" y="1684497"/>
            <a:ext cx="8184662" cy="647645"/>
          </a:xfrm>
        </p:spPr>
        <p:txBody>
          <a:bodyPr/>
          <a:lstStyle/>
          <a:p>
            <a:r>
              <a:rPr lang="en-US" dirty="0" smtClean="0"/>
              <a:t>Administrative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00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70824" y="2214445"/>
            <a:ext cx="8464593" cy="501595"/>
          </a:xfrm>
        </p:spPr>
        <p:txBody>
          <a:bodyPr/>
          <a:lstStyle/>
          <a:p>
            <a:r>
              <a:rPr lang="en-US" sz="1800" dirty="0"/>
              <a:t>Proposed timeline based on previous years and Faculty Senate approval: </a:t>
            </a:r>
          </a:p>
          <a:p>
            <a:pPr lvl="1"/>
            <a:endParaRPr lang="en-US" sz="1400" dirty="0" smtClean="0">
              <a:solidFill>
                <a:srgbClr val="003B49"/>
              </a:solidFill>
            </a:endParaRPr>
          </a:p>
          <a:p>
            <a:endParaRPr lang="en-US" sz="16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0790" y="1684497"/>
            <a:ext cx="8184662" cy="647645"/>
          </a:xfrm>
        </p:spPr>
        <p:txBody>
          <a:bodyPr/>
          <a:lstStyle/>
          <a:p>
            <a:r>
              <a:rPr lang="en-US" dirty="0" smtClean="0"/>
              <a:t>Administrative Review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352" y="2946656"/>
            <a:ext cx="7325536" cy="243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68018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5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7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8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9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4422</TotalTime>
  <Words>179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3</vt:i4>
      </vt:variant>
    </vt:vector>
  </HeadingPairs>
  <TitlesOfParts>
    <vt:vector size="19" baseType="lpstr">
      <vt:lpstr>Arial</vt:lpstr>
      <vt:lpstr>Calibri</vt:lpstr>
      <vt:lpstr>Encode Sans Normal Black</vt:lpstr>
      <vt:lpstr>Lucida Grande</vt:lpstr>
      <vt:lpstr>Orgon Slab ExtraLight</vt:lpstr>
      <vt:lpstr>Orgon Slab Light</vt:lpstr>
      <vt:lpstr>Orgon Slab Medium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Ferguson, Ian</cp:lastModifiedBy>
  <cp:revision>149</cp:revision>
  <dcterms:created xsi:type="dcterms:W3CDTF">2014-10-14T00:51:43Z</dcterms:created>
  <dcterms:modified xsi:type="dcterms:W3CDTF">2018-10-18T15:59:50Z</dcterms:modified>
</cp:coreProperties>
</file>